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4415" y="2276872"/>
            <a:ext cx="8315554" cy="194421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Тема: «Свойства </a:t>
            </a:r>
            <a:r>
              <a:rPr lang="ru-RU" sz="3200" dirty="0"/>
              <a:t>оснований, амфотерных гидроксидов, кислот и солей</a:t>
            </a:r>
            <a:r>
              <a:rPr lang="ru-RU" sz="3200" dirty="0" smtClean="0"/>
              <a:t>.»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94544" y="4581128"/>
            <a:ext cx="6400800" cy="17526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Презентацию выполнила Хрусталёва Ксения</a:t>
            </a:r>
            <a:r>
              <a:rPr lang="en-US" dirty="0" smtClean="0">
                <a:solidFill>
                  <a:schemeClr val="bg1"/>
                </a:solidFill>
              </a:rPr>
              <a:t>,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ученица 11 класса МОУ «СОШ </a:t>
            </a:r>
            <a:r>
              <a:rPr lang="ru-RU" dirty="0" err="1" smtClean="0">
                <a:solidFill>
                  <a:schemeClr val="bg1"/>
                </a:solidFill>
              </a:rPr>
              <a:t>р.п</a:t>
            </a:r>
            <a:r>
              <a:rPr lang="ru-RU" dirty="0" smtClean="0">
                <a:solidFill>
                  <a:schemeClr val="bg1"/>
                </a:solidFill>
              </a:rPr>
              <a:t>. Красный Октябрь»</a:t>
            </a:r>
            <a:r>
              <a:rPr lang="en-US" dirty="0" smtClean="0">
                <a:solidFill>
                  <a:schemeClr val="bg1"/>
                </a:solidFill>
              </a:rPr>
              <a:t>,</a:t>
            </a:r>
            <a:r>
              <a:rPr lang="ru-RU" dirty="0" smtClean="0">
                <a:solidFill>
                  <a:schemeClr val="bg1"/>
                </a:solidFill>
              </a:rPr>
              <a:t> г. Саратов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Учитель: Репина Светлана Игоревна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214720"/>
            <a:ext cx="7848872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Межмуниципальный сетевой конкурс </a:t>
            </a:r>
            <a:br>
              <a:rPr lang="ru-RU" sz="2000" dirty="0"/>
            </a:br>
            <a:r>
              <a:rPr lang="ru-RU" sz="2000" dirty="0"/>
              <a:t>«Лучший тест для подготовки обучающихся к ЕГЭ по химии» </a:t>
            </a:r>
            <a:r>
              <a:rPr lang="ru-RU" sz="2000" dirty="0" smtClean="0"/>
              <a:t>2018 г.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914624" y="1214240"/>
            <a:ext cx="5760640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Номинация: "Лучший тематический тест  учащегося для подготовки к ЕГЭ по химии </a:t>
            </a:r>
            <a:r>
              <a:rPr lang="ru-RU" sz="2000" dirty="0" smtClean="0"/>
              <a:t>2018 г.»</a:t>
            </a:r>
            <a:endParaRPr lang="ru-RU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04604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340"/>
    </mc:Choice>
    <mc:Fallback xmlns="">
      <p:transition spd="slow" advTm="2434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445624" cy="15407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7. </a:t>
            </a:r>
            <a:r>
              <a:rPr lang="ru-RU" sz="2000" b="1" dirty="0"/>
              <a:t>В пробирку с раствором основного гидроксида Х добавили раствор Y. В результате реакции наблюдали выпадение осадка</a:t>
            </a:r>
            <a:r>
              <a:rPr lang="ru-RU" sz="2000" b="1" dirty="0" smtClean="0"/>
              <a:t>.</a:t>
            </a:r>
            <a:endParaRPr lang="ru-RU" sz="2000" b="1" dirty="0"/>
          </a:p>
          <a:p>
            <a:pPr marL="0" indent="0">
              <a:buNone/>
            </a:pPr>
            <a:r>
              <a:rPr lang="ru-RU" sz="2000" b="1" dirty="0"/>
              <a:t>Из предложенного перечня выберите вещества X и Y, которые могут вступать в описанную реакцию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2194848"/>
            <a:ext cx="8352928" cy="45243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/>
              <a:t>1</a:t>
            </a:r>
            <a:r>
              <a:rPr lang="ru-RU" sz="2400" b="1" dirty="0" smtClean="0"/>
              <a:t>)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HCl</a:t>
            </a:r>
            <a:endParaRPr lang="ru-RU" sz="2400" b="1" dirty="0"/>
          </a:p>
          <a:p>
            <a:r>
              <a:rPr lang="ru-RU" sz="2400" b="1" dirty="0"/>
              <a:t>2</a:t>
            </a:r>
            <a:r>
              <a:rPr lang="ru-RU" sz="2400" b="1" dirty="0" smtClean="0"/>
              <a:t>)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NaF</a:t>
            </a:r>
            <a:r>
              <a:rPr lang="ru-RU" sz="2400" b="1" dirty="0"/>
              <a:t>	</a:t>
            </a:r>
          </a:p>
          <a:p>
            <a:r>
              <a:rPr lang="ru-RU" sz="2400" b="1" dirty="0"/>
              <a:t>3</a:t>
            </a:r>
            <a:r>
              <a:rPr lang="ru-RU" sz="2400" b="1" dirty="0" smtClean="0"/>
              <a:t>)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Ca</a:t>
            </a:r>
            <a:r>
              <a:rPr lang="en-US" sz="2400" b="1" dirty="0" smtClean="0"/>
              <a:t>(OH)</a:t>
            </a:r>
            <a:r>
              <a:rPr lang="en-US" sz="1600" b="1" dirty="0" smtClean="0"/>
              <a:t>2</a:t>
            </a:r>
            <a:r>
              <a:rPr lang="ru-RU" sz="2400" b="1" dirty="0"/>
              <a:t>	</a:t>
            </a:r>
          </a:p>
          <a:p>
            <a:r>
              <a:rPr lang="ru-RU" sz="2400" b="1" dirty="0" smtClean="0"/>
              <a:t>4)</a:t>
            </a:r>
            <a:r>
              <a:rPr lang="en-US" sz="2400" b="1" dirty="0"/>
              <a:t> </a:t>
            </a:r>
            <a:r>
              <a:rPr lang="en-US" sz="2400" b="1" dirty="0" smtClean="0"/>
              <a:t>KOH</a:t>
            </a:r>
            <a:r>
              <a:rPr lang="ru-RU" sz="2400" b="1" dirty="0"/>
              <a:t>	</a:t>
            </a:r>
          </a:p>
          <a:p>
            <a:r>
              <a:rPr lang="ru-RU" sz="2400" b="1" dirty="0"/>
              <a:t>5</a:t>
            </a:r>
            <a:r>
              <a:rPr lang="ru-RU" sz="2400" b="1" dirty="0" smtClean="0"/>
              <a:t>)</a:t>
            </a:r>
            <a:r>
              <a:rPr lang="en-US" sz="2400" b="1" dirty="0" smtClean="0"/>
              <a:t> NO</a:t>
            </a:r>
            <a:r>
              <a:rPr lang="en-US" sz="1600" b="1" dirty="0" smtClean="0"/>
              <a:t>2</a:t>
            </a:r>
            <a:r>
              <a:rPr lang="ru-RU" sz="2400" b="1" dirty="0"/>
              <a:t>	</a:t>
            </a:r>
          </a:p>
          <a:p>
            <a:endParaRPr lang="ru-RU" sz="2400" b="1" dirty="0"/>
          </a:p>
          <a:p>
            <a:r>
              <a:rPr lang="ru-RU" sz="2400" b="1" dirty="0"/>
              <a:t>Запишите в ответ цифры, расположив их в порядке, соответствующем буквам: </a:t>
            </a:r>
            <a:endParaRPr lang="en-US" sz="2400" b="1" dirty="0" smtClean="0"/>
          </a:p>
          <a:p>
            <a:endParaRPr lang="en-US" sz="2400" b="1" dirty="0"/>
          </a:p>
          <a:p>
            <a:endParaRPr lang="ru-RU" sz="2400" b="1" dirty="0"/>
          </a:p>
          <a:p>
            <a:endParaRPr lang="ru-RU" sz="2400" b="1" dirty="0"/>
          </a:p>
          <a:p>
            <a:endParaRPr lang="ru-RU" sz="24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664" y="5187226"/>
            <a:ext cx="3011487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60860" y="5942875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23728" y="5942876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2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489609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16561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8. </a:t>
            </a:r>
            <a:r>
              <a:rPr lang="ru-RU" sz="2000" b="1" dirty="0"/>
              <a:t>В пробирку с солью Х добавили несколько капель раствора вещества Y. В результате реакции наблюдали выделение бесцветного газа</a:t>
            </a:r>
            <a:r>
              <a:rPr lang="ru-RU" sz="2000" b="1" dirty="0" smtClean="0"/>
              <a:t>.</a:t>
            </a:r>
            <a:endParaRPr lang="ru-RU" sz="2000" b="1" dirty="0"/>
          </a:p>
          <a:p>
            <a:pPr marL="0" indent="0">
              <a:buNone/>
            </a:pPr>
            <a:r>
              <a:rPr lang="ru-RU" sz="2000" b="1" dirty="0"/>
              <a:t>Из предложенного перечня выберите вещества X и Y, которые могут </a:t>
            </a:r>
            <a:r>
              <a:rPr lang="ru-RU" sz="2000" b="1" dirty="0" smtClean="0"/>
              <a:t>вступать </a:t>
            </a:r>
            <a:r>
              <a:rPr lang="ru-RU" sz="2000" b="1" dirty="0"/>
              <a:t>в описанную реакцию.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2204864"/>
            <a:ext cx="8352928" cy="45243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/>
              <a:t>1</a:t>
            </a:r>
            <a:r>
              <a:rPr lang="ru-RU" sz="2400" b="1" dirty="0" smtClean="0"/>
              <a:t>)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NaOH</a:t>
            </a:r>
            <a:endParaRPr lang="ru-RU" sz="2400" b="1" dirty="0"/>
          </a:p>
          <a:p>
            <a:r>
              <a:rPr lang="ru-RU" sz="2400" b="1" dirty="0"/>
              <a:t>2</a:t>
            </a:r>
            <a:r>
              <a:rPr lang="ru-RU" sz="2400" b="1" dirty="0" smtClean="0"/>
              <a:t>)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HCl</a:t>
            </a:r>
            <a:endParaRPr lang="ru-RU" sz="2400" b="1" dirty="0"/>
          </a:p>
          <a:p>
            <a:r>
              <a:rPr lang="ru-RU" sz="2400" b="1" dirty="0"/>
              <a:t>3</a:t>
            </a:r>
            <a:r>
              <a:rPr lang="ru-RU" sz="2400" b="1" dirty="0" smtClean="0"/>
              <a:t>)</a:t>
            </a:r>
            <a:r>
              <a:rPr lang="en-US" sz="2400" b="1" dirty="0" smtClean="0"/>
              <a:t> CaSO</a:t>
            </a:r>
            <a:r>
              <a:rPr lang="en-US" sz="1600" b="1" dirty="0" smtClean="0"/>
              <a:t>3</a:t>
            </a:r>
            <a:r>
              <a:rPr lang="ru-RU" sz="2400" b="1" dirty="0"/>
              <a:t>	</a:t>
            </a:r>
          </a:p>
          <a:p>
            <a:r>
              <a:rPr lang="ru-RU" sz="2400" b="1" dirty="0"/>
              <a:t>4</a:t>
            </a:r>
            <a:r>
              <a:rPr lang="ru-RU" sz="2400" b="1" dirty="0" smtClean="0"/>
              <a:t>)</a:t>
            </a:r>
            <a:r>
              <a:rPr lang="en-US" sz="2400" b="1" dirty="0" smtClean="0"/>
              <a:t> Cu(NO</a:t>
            </a:r>
            <a:r>
              <a:rPr lang="en-US" sz="1600" b="1" dirty="0" smtClean="0"/>
              <a:t>3</a:t>
            </a:r>
            <a:r>
              <a:rPr lang="en-US" sz="2400" b="1" dirty="0" smtClean="0"/>
              <a:t>)</a:t>
            </a:r>
            <a:r>
              <a:rPr lang="en-US" sz="1600" b="1" dirty="0" smtClean="0"/>
              <a:t>2</a:t>
            </a:r>
            <a:endParaRPr lang="ru-RU" sz="1600" b="1" dirty="0"/>
          </a:p>
          <a:p>
            <a:r>
              <a:rPr lang="ru-RU" sz="2400" b="1" dirty="0"/>
              <a:t>5</a:t>
            </a:r>
            <a:r>
              <a:rPr lang="ru-RU" sz="2400" b="1" dirty="0" smtClean="0"/>
              <a:t>)</a:t>
            </a:r>
            <a:r>
              <a:rPr lang="en-US" sz="2400" b="1" dirty="0" smtClean="0"/>
              <a:t> </a:t>
            </a:r>
            <a:r>
              <a:rPr lang="en-US" sz="2400" b="1" dirty="0" err="1"/>
              <a:t>K</a:t>
            </a:r>
            <a:r>
              <a:rPr lang="en-US" sz="2400" b="1" dirty="0" err="1" smtClean="0"/>
              <a:t>Br</a:t>
            </a:r>
            <a:r>
              <a:rPr lang="ru-RU" sz="2400" b="1" dirty="0"/>
              <a:t>	</a:t>
            </a:r>
          </a:p>
          <a:p>
            <a:endParaRPr lang="ru-RU" sz="2400" b="1" dirty="0"/>
          </a:p>
          <a:p>
            <a:r>
              <a:rPr lang="ru-RU" sz="2400" b="1" dirty="0"/>
              <a:t>Запишите в ответ цифры, расположив их в порядке, соответствующем буквам: </a:t>
            </a:r>
          </a:p>
          <a:p>
            <a:endParaRPr lang="ru-RU" sz="2400" b="1" dirty="0"/>
          </a:p>
          <a:p>
            <a:endParaRPr lang="en-US" sz="2400" b="1" dirty="0" smtClean="0"/>
          </a:p>
          <a:p>
            <a:endParaRPr lang="ru-RU" sz="2400" b="1" dirty="0"/>
          </a:p>
          <a:p>
            <a:endParaRPr lang="ru-RU" sz="24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91" y="5217879"/>
            <a:ext cx="3011487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11438" y="5910916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95736" y="5910916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2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269222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424936" cy="13967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000" b="1" dirty="0" smtClean="0"/>
              <a:t>9. </a:t>
            </a:r>
            <a:r>
              <a:rPr lang="ru-RU" sz="8000" b="1" dirty="0"/>
              <a:t>В пробирку с раствором соли соляной кислоты Х добавили раствор соли Y. В результате реакции наблюдали выпадение осадка</a:t>
            </a:r>
            <a:r>
              <a:rPr lang="ru-RU" sz="8000" b="1" dirty="0" smtClean="0"/>
              <a:t>.</a:t>
            </a:r>
            <a:endParaRPr lang="ru-RU" sz="8000" b="1" dirty="0"/>
          </a:p>
          <a:p>
            <a:pPr marL="0" indent="0">
              <a:buNone/>
            </a:pPr>
            <a:r>
              <a:rPr lang="ru-RU" sz="8000" b="1" dirty="0"/>
              <a:t>Из предложенного перечня выберите вещества X и Y, которые могут вступать в описанную </a:t>
            </a:r>
            <a:r>
              <a:rPr lang="ru-RU" sz="8000" b="1" dirty="0" smtClean="0"/>
              <a:t>реакцию</a:t>
            </a:r>
            <a:r>
              <a:rPr lang="en-US" sz="8000" b="1" dirty="0" smtClean="0"/>
              <a:t>.</a:t>
            </a:r>
            <a:endParaRPr lang="ru-RU" sz="8000" b="1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2060848"/>
            <a:ext cx="8352928" cy="45243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1)</a:t>
            </a:r>
            <a:r>
              <a:rPr lang="en-US" sz="2400" b="1" dirty="0" smtClean="0"/>
              <a:t> K</a:t>
            </a:r>
            <a:r>
              <a:rPr lang="en-US" sz="1600" b="1" dirty="0" smtClean="0"/>
              <a:t>2</a:t>
            </a:r>
            <a:r>
              <a:rPr lang="en-US" sz="2400" b="1" dirty="0" smtClean="0"/>
              <a:t>CrO</a:t>
            </a:r>
            <a:r>
              <a:rPr lang="en-US" sz="1600" b="1" dirty="0" smtClean="0"/>
              <a:t>4</a:t>
            </a:r>
            <a:r>
              <a:rPr lang="ru-RU" sz="2400" b="1" dirty="0"/>
              <a:t>	</a:t>
            </a:r>
          </a:p>
          <a:p>
            <a:r>
              <a:rPr lang="ru-RU" sz="2400" b="1" dirty="0"/>
              <a:t>2</a:t>
            </a:r>
            <a:r>
              <a:rPr lang="ru-RU" sz="2400" b="1" dirty="0" smtClean="0"/>
              <a:t>)</a:t>
            </a:r>
            <a:r>
              <a:rPr lang="en-US" sz="2400" b="1" dirty="0" smtClean="0"/>
              <a:t> BaCl</a:t>
            </a:r>
            <a:r>
              <a:rPr lang="en-US" sz="1600" b="1" dirty="0" smtClean="0"/>
              <a:t>2</a:t>
            </a:r>
            <a:r>
              <a:rPr lang="ru-RU" sz="2400" b="1" dirty="0"/>
              <a:t>	</a:t>
            </a:r>
          </a:p>
          <a:p>
            <a:r>
              <a:rPr lang="ru-RU" sz="2400" b="1" dirty="0"/>
              <a:t>3</a:t>
            </a:r>
            <a:r>
              <a:rPr lang="ru-RU" sz="2400" b="1" dirty="0" smtClean="0"/>
              <a:t>)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KCl</a:t>
            </a:r>
            <a:r>
              <a:rPr lang="ru-RU" sz="2400" b="1" dirty="0"/>
              <a:t>	</a:t>
            </a:r>
          </a:p>
          <a:p>
            <a:r>
              <a:rPr lang="ru-RU" sz="2400" b="1" dirty="0"/>
              <a:t>4</a:t>
            </a:r>
            <a:r>
              <a:rPr lang="ru-RU" sz="2400" b="1" dirty="0" smtClean="0"/>
              <a:t>)</a:t>
            </a:r>
            <a:r>
              <a:rPr lang="en-US" sz="2400" b="1" dirty="0" smtClean="0"/>
              <a:t> Fe(NO</a:t>
            </a:r>
            <a:r>
              <a:rPr lang="en-US" sz="1600" b="1" dirty="0" smtClean="0"/>
              <a:t>3</a:t>
            </a:r>
            <a:r>
              <a:rPr lang="en-US" sz="2400" b="1" dirty="0" smtClean="0"/>
              <a:t>)</a:t>
            </a:r>
            <a:r>
              <a:rPr lang="en-US" sz="1600" b="1" dirty="0" smtClean="0"/>
              <a:t>2</a:t>
            </a:r>
            <a:r>
              <a:rPr lang="ru-RU" sz="2400" b="1" dirty="0"/>
              <a:t>	</a:t>
            </a:r>
          </a:p>
          <a:p>
            <a:r>
              <a:rPr lang="ru-RU" sz="2400" b="1" dirty="0"/>
              <a:t>5</a:t>
            </a:r>
            <a:r>
              <a:rPr lang="ru-RU" sz="2400" b="1" dirty="0" smtClean="0"/>
              <a:t>)</a:t>
            </a:r>
            <a:r>
              <a:rPr lang="en-US" sz="2400" b="1" dirty="0" smtClean="0"/>
              <a:t> Cu</a:t>
            </a:r>
            <a:r>
              <a:rPr lang="ru-RU" sz="2400" b="1" dirty="0"/>
              <a:t>	</a:t>
            </a:r>
            <a:endParaRPr lang="en-US" sz="2400" b="1" dirty="0" smtClean="0"/>
          </a:p>
          <a:p>
            <a:endParaRPr lang="ru-RU" sz="2400" b="1" dirty="0"/>
          </a:p>
          <a:p>
            <a:r>
              <a:rPr lang="ru-RU" sz="2400" b="1" dirty="0"/>
              <a:t>Запишите в ответ цифры, расположив их в порядке, соответствующем буквам: </a:t>
            </a:r>
            <a:endParaRPr lang="en-US" sz="2400" b="1" dirty="0" smtClean="0"/>
          </a:p>
          <a:p>
            <a:endParaRPr lang="en-US" sz="2400" b="1" dirty="0"/>
          </a:p>
          <a:p>
            <a:endParaRPr lang="ru-RU" sz="2400" b="1" dirty="0"/>
          </a:p>
          <a:p>
            <a:endParaRPr lang="ru-RU" sz="2400" b="1" dirty="0"/>
          </a:p>
          <a:p>
            <a:endParaRPr lang="ru-RU" sz="2400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408" y="5073863"/>
            <a:ext cx="3011487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23583" y="5829513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2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95736" y="5829513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792876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7"/>
            <a:ext cx="8424936" cy="15841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10. </a:t>
            </a:r>
            <a:r>
              <a:rPr lang="ru-RU" sz="2000" b="1" dirty="0"/>
              <a:t>В пробирку с солью Х добавили раствор Y. В результате реакции наблюдали выделение газа</a:t>
            </a:r>
            <a:r>
              <a:rPr lang="ru-RU" sz="2000" b="1" dirty="0" smtClean="0"/>
              <a:t>.</a:t>
            </a:r>
            <a:endParaRPr lang="ru-RU" sz="2000" b="1" dirty="0"/>
          </a:p>
          <a:p>
            <a:pPr marL="0" indent="0">
              <a:buNone/>
            </a:pPr>
            <a:r>
              <a:rPr lang="ru-RU" sz="2000" b="1" dirty="0"/>
              <a:t>Из предложенного перечня выберите вещества X и Y, которые могут вступать в описанную реакцию</a:t>
            </a:r>
            <a:r>
              <a:rPr lang="ru-RU" sz="2000" b="1" dirty="0" smtClean="0"/>
              <a:t>.</a:t>
            </a:r>
            <a:endParaRPr lang="en-US" sz="2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00264" y="2132856"/>
            <a:ext cx="8352928" cy="45243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/>
              <a:t>1</a:t>
            </a:r>
            <a:r>
              <a:rPr lang="ru-RU" sz="2400" b="1" dirty="0" smtClean="0"/>
              <a:t>)</a:t>
            </a:r>
            <a:r>
              <a:rPr lang="en-US" sz="2400" b="1" dirty="0" smtClean="0"/>
              <a:t> BaCl</a:t>
            </a:r>
            <a:r>
              <a:rPr lang="en-US" sz="1600" b="1" dirty="0" smtClean="0"/>
              <a:t>2</a:t>
            </a:r>
            <a:r>
              <a:rPr lang="ru-RU" sz="2400" b="1" dirty="0"/>
              <a:t>	</a:t>
            </a:r>
          </a:p>
          <a:p>
            <a:r>
              <a:rPr lang="ru-RU" sz="2400" b="1" dirty="0"/>
              <a:t>2</a:t>
            </a:r>
            <a:r>
              <a:rPr lang="ru-RU" sz="2400" b="1" dirty="0" smtClean="0"/>
              <a:t>)</a:t>
            </a:r>
            <a:r>
              <a:rPr lang="en-US" sz="2400" b="1" dirty="0" smtClean="0"/>
              <a:t> K</a:t>
            </a:r>
            <a:r>
              <a:rPr lang="en-US" sz="1600" b="1" dirty="0" smtClean="0"/>
              <a:t>2</a:t>
            </a:r>
            <a:r>
              <a:rPr lang="en-US" sz="2400" b="1" dirty="0" smtClean="0"/>
              <a:t>SO</a:t>
            </a:r>
            <a:r>
              <a:rPr lang="en-US" sz="1600" b="1" dirty="0" smtClean="0"/>
              <a:t>4</a:t>
            </a:r>
            <a:r>
              <a:rPr lang="ru-RU" sz="2400" b="1" dirty="0"/>
              <a:t>	</a:t>
            </a:r>
          </a:p>
          <a:p>
            <a:r>
              <a:rPr lang="ru-RU" sz="2400" b="1" dirty="0"/>
              <a:t>3</a:t>
            </a:r>
            <a:r>
              <a:rPr lang="ru-RU" sz="2400" b="1" dirty="0" smtClean="0"/>
              <a:t>)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HCl</a:t>
            </a:r>
            <a:endParaRPr lang="ru-RU" sz="2400" b="1" dirty="0"/>
          </a:p>
          <a:p>
            <a:r>
              <a:rPr lang="ru-RU" sz="2400" b="1" dirty="0"/>
              <a:t>4</a:t>
            </a:r>
            <a:r>
              <a:rPr lang="ru-RU" sz="2400" b="1" dirty="0" smtClean="0"/>
              <a:t>)</a:t>
            </a:r>
            <a:r>
              <a:rPr lang="en-US" sz="2400" b="1" dirty="0" smtClean="0"/>
              <a:t> NH</a:t>
            </a:r>
            <a:r>
              <a:rPr lang="en-US" sz="1600" b="1" dirty="0" smtClean="0"/>
              <a:t>4</a:t>
            </a:r>
            <a:r>
              <a:rPr lang="en-US" sz="2400" b="1" dirty="0" smtClean="0"/>
              <a:t>Cl</a:t>
            </a:r>
            <a:r>
              <a:rPr lang="ru-RU" sz="2400" b="1" dirty="0"/>
              <a:t>	</a:t>
            </a:r>
          </a:p>
          <a:p>
            <a:r>
              <a:rPr lang="ru-RU" sz="2400" b="1" dirty="0"/>
              <a:t>5</a:t>
            </a:r>
            <a:r>
              <a:rPr lang="ru-RU" sz="2400" b="1" dirty="0" smtClean="0"/>
              <a:t>)</a:t>
            </a:r>
            <a:r>
              <a:rPr lang="en-US" sz="2400" b="1" dirty="0" smtClean="0"/>
              <a:t> KMnO</a:t>
            </a:r>
            <a:r>
              <a:rPr lang="en-US" sz="1600" b="1" dirty="0" smtClean="0"/>
              <a:t>4</a:t>
            </a:r>
            <a:endParaRPr lang="ru-RU" sz="1600" b="1" dirty="0"/>
          </a:p>
          <a:p>
            <a:endParaRPr lang="ru-RU" sz="2400" b="1" dirty="0"/>
          </a:p>
          <a:p>
            <a:r>
              <a:rPr lang="ru-RU" sz="2400" b="1" dirty="0"/>
              <a:t>Запишите в ответ цифры, расположив их в порядке, соответствующем буквам: </a:t>
            </a:r>
          </a:p>
          <a:p>
            <a:endParaRPr lang="ru-RU" sz="2400" b="1" dirty="0"/>
          </a:p>
          <a:p>
            <a:endParaRPr lang="en-US" sz="2400" b="1" dirty="0" smtClean="0"/>
          </a:p>
          <a:p>
            <a:endParaRPr lang="ru-RU" sz="2400" b="1" dirty="0"/>
          </a:p>
          <a:p>
            <a:endParaRPr lang="ru-RU" sz="2400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76" y="5213181"/>
            <a:ext cx="3011487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48036" y="5968831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5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95736" y="596883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607716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424936" cy="15407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11. </a:t>
            </a:r>
            <a:r>
              <a:rPr lang="ru-RU" sz="2000" b="1" dirty="0"/>
              <a:t>В пробирку с солью Х добавили раствор Y. В результате реакции наблюдали растворение Х и выделение газа</a:t>
            </a:r>
            <a:r>
              <a:rPr lang="ru-RU" sz="2000" b="1" dirty="0" smtClean="0"/>
              <a:t>.</a:t>
            </a:r>
            <a:endParaRPr lang="ru-RU" sz="2000" b="1" dirty="0"/>
          </a:p>
          <a:p>
            <a:pPr marL="0" indent="0">
              <a:buNone/>
            </a:pPr>
            <a:r>
              <a:rPr lang="ru-RU" sz="2000" b="1" dirty="0"/>
              <a:t>Из предложенного перечня выберите вещества X и Y, которые могут вступать в описанную реакцию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2060848"/>
            <a:ext cx="8352928" cy="45243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/>
              <a:t>1</a:t>
            </a:r>
            <a:r>
              <a:rPr lang="ru-RU" sz="2400" b="1" dirty="0" smtClean="0"/>
              <a:t>)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NaCl</a:t>
            </a:r>
            <a:r>
              <a:rPr lang="ru-RU" sz="2400" b="1" dirty="0"/>
              <a:t>	</a:t>
            </a:r>
          </a:p>
          <a:p>
            <a:r>
              <a:rPr lang="ru-RU" sz="2400" b="1" dirty="0"/>
              <a:t>2</a:t>
            </a:r>
            <a:r>
              <a:rPr lang="ru-RU" sz="2400" b="1" dirty="0" smtClean="0"/>
              <a:t>)</a:t>
            </a:r>
            <a:r>
              <a:rPr lang="en-US" sz="2400" b="1" dirty="0" smtClean="0"/>
              <a:t> BaCO</a:t>
            </a:r>
            <a:r>
              <a:rPr lang="en-US" sz="1600" b="1" dirty="0" smtClean="0"/>
              <a:t>3</a:t>
            </a:r>
            <a:endParaRPr lang="ru-RU" sz="1600" b="1" dirty="0"/>
          </a:p>
          <a:p>
            <a:r>
              <a:rPr lang="ru-RU" sz="2400" b="1" dirty="0"/>
              <a:t>3</a:t>
            </a:r>
            <a:r>
              <a:rPr lang="ru-RU" sz="2400" b="1" dirty="0" smtClean="0"/>
              <a:t>)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ZnO</a:t>
            </a:r>
            <a:endParaRPr lang="ru-RU" sz="2400" b="1" dirty="0"/>
          </a:p>
          <a:p>
            <a:r>
              <a:rPr lang="ru-RU" sz="2400" b="1" dirty="0"/>
              <a:t>4</a:t>
            </a:r>
            <a:r>
              <a:rPr lang="ru-RU" sz="2400" b="1" dirty="0" smtClean="0"/>
              <a:t>)</a:t>
            </a:r>
            <a:r>
              <a:rPr lang="en-US" sz="2400" b="1" dirty="0" smtClean="0"/>
              <a:t> HNO</a:t>
            </a:r>
            <a:r>
              <a:rPr lang="en-US" sz="1600" b="1" dirty="0" smtClean="0"/>
              <a:t>3</a:t>
            </a:r>
            <a:endParaRPr lang="ru-RU" sz="1600" b="1" dirty="0"/>
          </a:p>
          <a:p>
            <a:r>
              <a:rPr lang="ru-RU" sz="2400" b="1" dirty="0"/>
              <a:t>5</a:t>
            </a:r>
            <a:r>
              <a:rPr lang="ru-RU" sz="2400" b="1" dirty="0" smtClean="0"/>
              <a:t>)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NaOH</a:t>
            </a:r>
            <a:r>
              <a:rPr lang="ru-RU" sz="2400" b="1" dirty="0"/>
              <a:t>	</a:t>
            </a:r>
          </a:p>
          <a:p>
            <a:endParaRPr lang="ru-RU" sz="2400" b="1" dirty="0"/>
          </a:p>
          <a:p>
            <a:r>
              <a:rPr lang="ru-RU" sz="2400" b="1" dirty="0"/>
              <a:t>Запишите в ответ цифры, расположив их в порядке, соответствующем буквам: </a:t>
            </a:r>
            <a:endParaRPr lang="en-US" sz="2400" b="1" dirty="0" smtClean="0"/>
          </a:p>
          <a:p>
            <a:endParaRPr lang="en-US" sz="2400" b="1" dirty="0"/>
          </a:p>
          <a:p>
            <a:endParaRPr lang="en-US" sz="2400" b="1" dirty="0" smtClean="0"/>
          </a:p>
          <a:p>
            <a:endParaRPr lang="ru-RU" sz="2400" b="1" dirty="0"/>
          </a:p>
          <a:p>
            <a:endParaRPr lang="ru-RU" sz="2400" b="1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04" y="5073863"/>
            <a:ext cx="3011487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76494" y="5829513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2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67744" y="5829513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4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82785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9"/>
            <a:ext cx="8568952" cy="15841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12. </a:t>
            </a:r>
            <a:r>
              <a:rPr lang="ru-RU" sz="2000" b="1" dirty="0"/>
              <a:t>В пробирку с раствором соли Х добавили раствор вещества Y. В результате реакции наблюдали образование белого осадка</a:t>
            </a:r>
            <a:r>
              <a:rPr lang="ru-RU" sz="2000" b="1" dirty="0" smtClean="0"/>
              <a:t>.</a:t>
            </a:r>
            <a:endParaRPr lang="ru-RU" sz="2000" b="1" dirty="0"/>
          </a:p>
          <a:p>
            <a:pPr marL="0" indent="0">
              <a:buNone/>
            </a:pPr>
            <a:r>
              <a:rPr lang="ru-RU" sz="2000" b="1" dirty="0"/>
              <a:t>Из предложенного перечня веществ выберите вещества X и Y, которые могут вступать в описанную реакцию</a:t>
            </a:r>
            <a:r>
              <a:rPr lang="ru-RU" sz="2000" b="1" dirty="0" smtClean="0"/>
              <a:t>.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2132856"/>
            <a:ext cx="8208912" cy="45243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/>
              <a:t>1) </a:t>
            </a:r>
            <a:r>
              <a:rPr lang="ru-RU" sz="2400" b="1" dirty="0" err="1" smtClean="0"/>
              <a:t>бромоводород</a:t>
            </a:r>
            <a:endParaRPr lang="ru-RU" sz="2400" b="1" dirty="0"/>
          </a:p>
          <a:p>
            <a:r>
              <a:rPr lang="ru-RU" sz="2400" b="1" dirty="0"/>
              <a:t>2) </a:t>
            </a:r>
            <a:r>
              <a:rPr lang="ru-RU" sz="2400" b="1" dirty="0" smtClean="0"/>
              <a:t>аммиак</a:t>
            </a:r>
            <a:endParaRPr lang="ru-RU" sz="2400" b="1" dirty="0"/>
          </a:p>
          <a:p>
            <a:r>
              <a:rPr lang="ru-RU" sz="2400" b="1" dirty="0"/>
              <a:t>3) нитрат </a:t>
            </a:r>
            <a:r>
              <a:rPr lang="ru-RU" sz="2400" b="1" dirty="0" smtClean="0"/>
              <a:t>натрия</a:t>
            </a:r>
            <a:endParaRPr lang="ru-RU" sz="2400" b="1" dirty="0"/>
          </a:p>
          <a:p>
            <a:r>
              <a:rPr lang="ru-RU" sz="2400" b="1" dirty="0"/>
              <a:t>4) оксид серы(IV</a:t>
            </a:r>
            <a:r>
              <a:rPr lang="ru-RU" sz="2400" b="1" dirty="0" smtClean="0"/>
              <a:t>)</a:t>
            </a:r>
            <a:endParaRPr lang="ru-RU" sz="2400" b="1" dirty="0"/>
          </a:p>
          <a:p>
            <a:r>
              <a:rPr lang="ru-RU" sz="2400" b="1" dirty="0"/>
              <a:t>5) хлорид алюминия</a:t>
            </a:r>
          </a:p>
          <a:p>
            <a:endParaRPr lang="ru-RU" sz="2400" b="1" dirty="0"/>
          </a:p>
          <a:p>
            <a:r>
              <a:rPr lang="ru-RU" sz="2400" b="1" dirty="0"/>
              <a:t>Запишите в ответ цифры, расположив их в порядке, соответствующем буквам: </a:t>
            </a:r>
          </a:p>
          <a:p>
            <a:endParaRPr lang="en-US" sz="2400" b="1" dirty="0" smtClean="0"/>
          </a:p>
          <a:p>
            <a:endParaRPr lang="en-US" sz="2400" b="1" dirty="0"/>
          </a:p>
          <a:p>
            <a:endParaRPr lang="ru-RU" sz="2400" b="1" dirty="0"/>
          </a:p>
          <a:p>
            <a:endParaRPr lang="ru-RU" sz="2400" b="1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31" y="5148887"/>
            <a:ext cx="3011487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28998" y="5874404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5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2436" y="5874403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2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422510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15841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13. </a:t>
            </a:r>
            <a:r>
              <a:rPr lang="ru-RU" sz="2000" b="1" dirty="0"/>
              <a:t>Через раствор вещества Х пропустили газ Y. В результате реакции образовался осадок тёмного цвета</a:t>
            </a:r>
            <a:r>
              <a:rPr lang="ru-RU" sz="2000" b="1" dirty="0" smtClean="0"/>
              <a:t>.</a:t>
            </a:r>
            <a:endParaRPr lang="ru-RU" sz="2000" b="1" dirty="0"/>
          </a:p>
          <a:p>
            <a:pPr marL="0" indent="0">
              <a:buNone/>
            </a:pPr>
            <a:r>
              <a:rPr lang="ru-RU" sz="2000" b="1" dirty="0"/>
              <a:t>Из предложенного перечня выберите вещества X и Y, которые могут вступать в описанную реакцию.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2132856"/>
            <a:ext cx="8280920" cy="45243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/>
              <a:t>1) </a:t>
            </a:r>
            <a:r>
              <a:rPr lang="en-US" sz="2400" b="1" dirty="0" smtClean="0"/>
              <a:t>H</a:t>
            </a:r>
            <a:r>
              <a:rPr lang="en-US" sz="1600" b="1" dirty="0" smtClean="0"/>
              <a:t>2</a:t>
            </a:r>
            <a:r>
              <a:rPr lang="en-US" sz="2400" b="1" dirty="0" smtClean="0"/>
              <a:t>SO</a:t>
            </a:r>
            <a:r>
              <a:rPr lang="en-US" sz="1600" b="1" dirty="0" smtClean="0"/>
              <a:t>4</a:t>
            </a:r>
            <a:endParaRPr lang="ru-RU" sz="1600" b="1" dirty="0"/>
          </a:p>
          <a:p>
            <a:r>
              <a:rPr lang="ru-RU" sz="2400" b="1" dirty="0"/>
              <a:t>2) </a:t>
            </a:r>
            <a:r>
              <a:rPr lang="en-US" sz="2400" b="1" dirty="0" smtClean="0"/>
              <a:t>H</a:t>
            </a:r>
            <a:r>
              <a:rPr lang="en-US" sz="1600" b="1" dirty="0" smtClean="0"/>
              <a:t>2</a:t>
            </a:r>
            <a:r>
              <a:rPr lang="en-US" sz="2400" b="1" dirty="0" smtClean="0"/>
              <a:t>S</a:t>
            </a:r>
            <a:endParaRPr lang="ru-RU" sz="2400" b="1" dirty="0"/>
          </a:p>
          <a:p>
            <a:r>
              <a:rPr lang="ru-RU" sz="2400" b="1" dirty="0"/>
              <a:t>3) </a:t>
            </a:r>
            <a:r>
              <a:rPr lang="en-US" sz="2400" b="1" dirty="0" smtClean="0"/>
              <a:t>CO</a:t>
            </a:r>
            <a:r>
              <a:rPr lang="en-US" sz="1600" b="1" dirty="0" smtClean="0"/>
              <a:t>2</a:t>
            </a:r>
            <a:endParaRPr lang="ru-RU" sz="1600" b="1" dirty="0"/>
          </a:p>
          <a:p>
            <a:r>
              <a:rPr lang="ru-RU" sz="2400" b="1" dirty="0"/>
              <a:t>4) </a:t>
            </a:r>
            <a:r>
              <a:rPr lang="en-US" sz="2400" b="1" dirty="0" err="1" smtClean="0"/>
              <a:t>Pb</a:t>
            </a:r>
            <a:r>
              <a:rPr lang="en-US" sz="2400" b="1" dirty="0" smtClean="0"/>
              <a:t>(NO</a:t>
            </a:r>
            <a:r>
              <a:rPr lang="en-US" sz="1600" b="1" dirty="0" smtClean="0"/>
              <a:t>3</a:t>
            </a:r>
            <a:r>
              <a:rPr lang="en-US" sz="2400" b="1" dirty="0" smtClean="0"/>
              <a:t>)</a:t>
            </a:r>
            <a:r>
              <a:rPr lang="en-US" sz="1600" b="1" dirty="0" smtClean="0"/>
              <a:t>2</a:t>
            </a:r>
            <a:endParaRPr lang="ru-RU" sz="1600" b="1" dirty="0"/>
          </a:p>
          <a:p>
            <a:r>
              <a:rPr lang="ru-RU" sz="2400" b="1" dirty="0"/>
              <a:t>5) </a:t>
            </a:r>
            <a:r>
              <a:rPr lang="en-US" sz="2400" b="1" dirty="0" err="1" smtClean="0"/>
              <a:t>NaOH</a:t>
            </a:r>
            <a:endParaRPr lang="ru-RU" sz="2400" b="1" dirty="0"/>
          </a:p>
          <a:p>
            <a:endParaRPr lang="ru-RU" sz="2400" b="1" dirty="0"/>
          </a:p>
          <a:p>
            <a:r>
              <a:rPr lang="ru-RU" sz="2400" b="1" dirty="0"/>
              <a:t>Запишите в ответ цифры, расположив их в порядке, соответствующем буквам: </a:t>
            </a:r>
          </a:p>
          <a:p>
            <a:endParaRPr lang="en-US" sz="2400" b="1" dirty="0" smtClean="0"/>
          </a:p>
          <a:p>
            <a:endParaRPr lang="en-US" sz="2400" b="1" dirty="0"/>
          </a:p>
          <a:p>
            <a:endParaRPr lang="en-US" sz="2400" b="1" dirty="0" smtClean="0"/>
          </a:p>
          <a:p>
            <a:endParaRPr lang="ru-RU" sz="2400" b="1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248" y="5145871"/>
            <a:ext cx="3011487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14600" y="5901521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4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67744" y="5901520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2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765970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496944" cy="168478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14. </a:t>
            </a:r>
            <a:r>
              <a:rPr lang="ru-RU" sz="2000" b="1" dirty="0"/>
              <a:t>В пробирку с бесцветным раствором вещества Х добавили раствор вещества Y. В результате реакции образовался окрашенный осадок</a:t>
            </a:r>
            <a:r>
              <a:rPr lang="ru-RU" sz="2000" b="1" dirty="0" smtClean="0"/>
              <a:t>.</a:t>
            </a:r>
            <a:endParaRPr lang="ru-RU" sz="2000" b="1" dirty="0"/>
          </a:p>
          <a:p>
            <a:pPr marL="0" indent="0">
              <a:buNone/>
            </a:pPr>
            <a:r>
              <a:rPr lang="ru-RU" sz="2000" b="1" dirty="0"/>
              <a:t>Из предложенного перечня выберите вещества X и Y, которые могут вступать в описанную реакцию.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2132856"/>
            <a:ext cx="8352928" cy="45243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1</a:t>
            </a:r>
            <a:r>
              <a:rPr lang="ru-RU" sz="2400" b="1" dirty="0"/>
              <a:t>) </a:t>
            </a:r>
            <a:r>
              <a:rPr lang="en-US" sz="2400" b="1" dirty="0" smtClean="0"/>
              <a:t>Na</a:t>
            </a:r>
            <a:r>
              <a:rPr lang="en-US" sz="1600" b="1" dirty="0" smtClean="0"/>
              <a:t>2</a:t>
            </a:r>
            <a:r>
              <a:rPr lang="en-US" sz="2400" b="1" dirty="0" smtClean="0"/>
              <a:t>SO</a:t>
            </a:r>
            <a:r>
              <a:rPr lang="en-US" sz="1600" b="1" dirty="0" smtClean="0"/>
              <a:t>4</a:t>
            </a:r>
            <a:endParaRPr lang="ru-RU" sz="1600" b="1" dirty="0"/>
          </a:p>
          <a:p>
            <a:r>
              <a:rPr lang="ru-RU" sz="2400" b="1" dirty="0"/>
              <a:t>2) </a:t>
            </a:r>
            <a:r>
              <a:rPr lang="en-US" sz="2400" b="1" dirty="0" smtClean="0"/>
              <a:t>AlCl</a:t>
            </a:r>
            <a:r>
              <a:rPr lang="en-US" sz="1600" b="1" dirty="0" smtClean="0"/>
              <a:t>3</a:t>
            </a:r>
            <a:endParaRPr lang="ru-RU" sz="1600" b="1" dirty="0"/>
          </a:p>
          <a:p>
            <a:r>
              <a:rPr lang="ru-RU" sz="2400" b="1" dirty="0"/>
              <a:t>3) </a:t>
            </a:r>
            <a:r>
              <a:rPr lang="en-US" sz="2400" b="1" dirty="0" smtClean="0"/>
              <a:t>KOH</a:t>
            </a:r>
            <a:endParaRPr lang="ru-RU" sz="2400" b="1" dirty="0"/>
          </a:p>
          <a:p>
            <a:r>
              <a:rPr lang="ru-RU" sz="2400" b="1" dirty="0"/>
              <a:t>4) </a:t>
            </a:r>
            <a:r>
              <a:rPr lang="en-US" sz="2400" b="1" dirty="0" err="1" smtClean="0"/>
              <a:t>Ca</a:t>
            </a:r>
            <a:r>
              <a:rPr lang="en-US" sz="2400" b="1" dirty="0" smtClean="0"/>
              <a:t>(NO</a:t>
            </a:r>
            <a:r>
              <a:rPr lang="en-US" sz="1600" b="1" dirty="0" smtClean="0"/>
              <a:t>3</a:t>
            </a:r>
            <a:r>
              <a:rPr lang="en-US" sz="2400" b="1" dirty="0" smtClean="0"/>
              <a:t>)</a:t>
            </a:r>
            <a:r>
              <a:rPr lang="en-US" sz="1600" b="1" dirty="0" smtClean="0"/>
              <a:t>2</a:t>
            </a:r>
            <a:endParaRPr lang="ru-RU" sz="1600" b="1" dirty="0"/>
          </a:p>
          <a:p>
            <a:r>
              <a:rPr lang="ru-RU" sz="2400" b="1" dirty="0"/>
              <a:t>5) </a:t>
            </a:r>
            <a:r>
              <a:rPr lang="en-US" sz="2400" b="1" dirty="0" smtClean="0"/>
              <a:t>FeCl</a:t>
            </a:r>
            <a:r>
              <a:rPr lang="en-US" sz="1600" b="1" dirty="0" smtClean="0"/>
              <a:t>3</a:t>
            </a:r>
            <a:endParaRPr lang="ru-RU" sz="1600" b="1" dirty="0"/>
          </a:p>
          <a:p>
            <a:endParaRPr lang="ru-RU" sz="2400" b="1" dirty="0"/>
          </a:p>
          <a:p>
            <a:r>
              <a:rPr lang="ru-RU" sz="2400" b="1" dirty="0"/>
              <a:t>Запишите в ответ цифры, расположив их в порядке, соответствующем буквам: </a:t>
            </a:r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656" y="5122847"/>
            <a:ext cx="3011487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58944" y="5878496"/>
            <a:ext cx="532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67744" y="5878497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5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598386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568952" cy="194421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 smtClean="0"/>
              <a:t>15. </a:t>
            </a:r>
            <a:r>
              <a:rPr lang="ru-RU" sz="2000" b="1" dirty="0"/>
              <a:t>В двух пробирках находился раствор хлорида алюминия. В первую пробирку добавили раствор вещества Х, а во вторую – раствор вещества Y. В первой пробирке образовался осадок и выделился газ, во второй – образовался только осадок, а газ не выделялся. Из предложенного перечня выберите вещества X и Y, которые </a:t>
            </a:r>
            <a:r>
              <a:rPr lang="ru-RU" sz="2000" b="1" dirty="0" smtClean="0"/>
              <a:t>могут</a:t>
            </a:r>
            <a:r>
              <a:rPr lang="en-US" sz="2000" b="1" dirty="0" smtClean="0"/>
              <a:t> </a:t>
            </a:r>
            <a:r>
              <a:rPr lang="ru-RU" sz="2000" b="1" dirty="0" smtClean="0"/>
              <a:t>вступать </a:t>
            </a:r>
            <a:r>
              <a:rPr lang="ru-RU" sz="2000" b="1" dirty="0"/>
              <a:t>в описанные реакции</a:t>
            </a:r>
            <a:r>
              <a:rPr lang="ru-RU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2348880"/>
            <a:ext cx="8352928" cy="45243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/>
              <a:t>1) </a:t>
            </a:r>
            <a:r>
              <a:rPr lang="en-US" sz="2400" b="1" dirty="0" smtClean="0"/>
              <a:t>NH</a:t>
            </a:r>
            <a:r>
              <a:rPr lang="en-US" sz="1600" b="1" dirty="0" smtClean="0"/>
              <a:t>3</a:t>
            </a:r>
            <a:endParaRPr lang="ru-RU" sz="1600" b="1" dirty="0"/>
          </a:p>
          <a:p>
            <a:r>
              <a:rPr lang="ru-RU" sz="2400" b="1" dirty="0"/>
              <a:t>2) </a:t>
            </a:r>
            <a:r>
              <a:rPr lang="en-US" sz="2400" b="1" dirty="0" smtClean="0"/>
              <a:t>H</a:t>
            </a:r>
            <a:r>
              <a:rPr lang="en-US" sz="1600" b="1" dirty="0" smtClean="0"/>
              <a:t>2</a:t>
            </a:r>
            <a:r>
              <a:rPr lang="en-US" sz="2400" b="1" dirty="0" smtClean="0"/>
              <a:t>SO</a:t>
            </a:r>
            <a:r>
              <a:rPr lang="en-US" sz="1600" b="1" dirty="0" smtClean="0"/>
              <a:t>4</a:t>
            </a:r>
            <a:endParaRPr lang="ru-RU" sz="1600" b="1" dirty="0"/>
          </a:p>
          <a:p>
            <a:r>
              <a:rPr lang="ru-RU" sz="2400" b="1" dirty="0"/>
              <a:t>3) </a:t>
            </a:r>
            <a:r>
              <a:rPr lang="en-US" sz="2400" b="1" dirty="0" smtClean="0"/>
              <a:t>SO</a:t>
            </a:r>
            <a:r>
              <a:rPr lang="en-US" sz="1600" b="1" dirty="0" smtClean="0"/>
              <a:t>2</a:t>
            </a:r>
            <a:endParaRPr lang="ru-RU" sz="1600" b="1" dirty="0"/>
          </a:p>
          <a:p>
            <a:r>
              <a:rPr lang="ru-RU" sz="2400" b="1" dirty="0"/>
              <a:t>4</a:t>
            </a:r>
            <a:r>
              <a:rPr lang="ru-RU" sz="2400" b="1" dirty="0" smtClean="0"/>
              <a:t>)</a:t>
            </a:r>
            <a:r>
              <a:rPr lang="en-US" sz="2400" b="1" dirty="0" smtClean="0"/>
              <a:t> Na</a:t>
            </a:r>
            <a:r>
              <a:rPr lang="en-US" sz="1600" b="1" dirty="0" smtClean="0"/>
              <a:t>2</a:t>
            </a:r>
            <a:r>
              <a:rPr lang="en-US" sz="2400" b="1" dirty="0" smtClean="0"/>
              <a:t>S</a:t>
            </a:r>
            <a:r>
              <a:rPr lang="ru-RU" sz="2400" b="1" dirty="0" smtClean="0"/>
              <a:t> </a:t>
            </a:r>
            <a:endParaRPr lang="ru-RU" sz="2400" b="1" dirty="0"/>
          </a:p>
          <a:p>
            <a:r>
              <a:rPr lang="ru-RU" sz="2400" b="1" dirty="0"/>
              <a:t>5) </a:t>
            </a:r>
            <a:r>
              <a:rPr lang="en-US" sz="2400" b="1" dirty="0" smtClean="0"/>
              <a:t>Br</a:t>
            </a:r>
            <a:r>
              <a:rPr lang="en-US" sz="1600" b="1" dirty="0" smtClean="0"/>
              <a:t>2</a:t>
            </a:r>
            <a:endParaRPr lang="ru-RU" sz="1600" b="1" dirty="0"/>
          </a:p>
          <a:p>
            <a:endParaRPr lang="ru-RU" sz="2400" b="1" dirty="0"/>
          </a:p>
          <a:p>
            <a:r>
              <a:rPr lang="ru-RU" sz="2400" b="1" dirty="0"/>
              <a:t>Запишите в таблицу номера выбранных веществ под соответствующими </a:t>
            </a:r>
            <a:r>
              <a:rPr lang="ru-RU" sz="2400" b="1" dirty="0" smtClean="0"/>
              <a:t>буквами:</a:t>
            </a:r>
          </a:p>
          <a:p>
            <a:endParaRPr lang="en-US" sz="2400" b="1" dirty="0" smtClean="0"/>
          </a:p>
          <a:p>
            <a:endParaRPr lang="en-US" sz="2400" b="1" dirty="0"/>
          </a:p>
          <a:p>
            <a:endParaRPr lang="en-US" sz="2400" b="1" dirty="0" smtClean="0"/>
          </a:p>
          <a:p>
            <a:endParaRPr lang="ru-RU" sz="2400" b="1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544" y="5393690"/>
            <a:ext cx="3011487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99592" y="6149340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4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23728" y="6149340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97045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/>
              <a:t>Использованные </a:t>
            </a:r>
            <a:r>
              <a:rPr lang="ru-RU" dirty="0" smtClean="0"/>
              <a:t>ресурсы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208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dirty="0" smtClean="0"/>
              <a:t>http:fipi.ru</a:t>
            </a:r>
            <a:endParaRPr lang="ru-RU" sz="3600" dirty="0" smtClean="0"/>
          </a:p>
          <a:p>
            <a:pPr>
              <a:buFont typeface="Wingdings" pitchFamily="2" charset="2"/>
              <a:buChar char="v"/>
            </a:pPr>
            <a:r>
              <a:rPr lang="en-US" sz="3600" dirty="0" smtClean="0"/>
              <a:t>https</a:t>
            </a:r>
            <a:r>
              <a:rPr lang="ru-RU" sz="3600" dirty="0" smtClean="0"/>
              <a:t>:</a:t>
            </a:r>
            <a:r>
              <a:rPr lang="en-US" sz="3600" dirty="0" smtClean="0"/>
              <a:t>chem-ege.sdamgia.ru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18727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Цели: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/>
              <a:t>1. Познакомить учащихся 11 класса с формой задания № </a:t>
            </a:r>
            <a:r>
              <a:rPr lang="ru-RU" dirty="0" smtClean="0"/>
              <a:t>7 </a:t>
            </a:r>
            <a:r>
              <a:rPr lang="ru-RU" dirty="0"/>
              <a:t>экзаменационной работы  по химии </a:t>
            </a:r>
            <a:r>
              <a:rPr lang="ru-RU" dirty="0" smtClean="0"/>
              <a:t>2018 </a:t>
            </a:r>
            <a:r>
              <a:rPr lang="ru-RU" dirty="0"/>
              <a:t>г.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2. Проверить знания учащихся по теме «Свойства оснований, амфотерных гидроксидов, кислот и солей. Ионный обмен и диссоциация».</a:t>
            </a:r>
          </a:p>
        </p:txBody>
      </p:sp>
    </p:spTree>
    <p:extLst>
      <p:ext uri="{BB962C8B-B14F-4D97-AF65-F5344CB8AC3E}">
        <p14:creationId xmlns:p14="http://schemas.microsoft.com/office/powerpoint/2010/main" val="319673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296"/>
    </mc:Choice>
    <mc:Fallback xmlns="">
      <p:transition spd="slow" advTm="13296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09120"/>
          </a:xfrm>
        </p:spPr>
        <p:txBody>
          <a:bodyPr>
            <a:prstTxWarp prst="textCascadeDown">
              <a:avLst/>
            </a:prstTxWarp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внимание!!!</a:t>
            </a:r>
            <a:endParaRPr lang="ru-RU" sz="4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0442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Инструкция: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600" dirty="0"/>
              <a:t>Ответом к </a:t>
            </a:r>
            <a:r>
              <a:rPr lang="ru-RU" sz="3600" dirty="0" smtClean="0"/>
              <a:t>заданию № 7 </a:t>
            </a:r>
            <a:r>
              <a:rPr lang="ru-RU" sz="3600" dirty="0"/>
              <a:t>является последовательность цифр. Запишите это число с указанной точностью</a:t>
            </a:r>
            <a:r>
              <a:rPr lang="ru-RU" sz="36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/>
              <a:t> Для успешного выполнения </a:t>
            </a:r>
            <a:r>
              <a:rPr lang="ru-RU" sz="3600" dirty="0" smtClean="0"/>
              <a:t>заданий № 7 </a:t>
            </a:r>
            <a:r>
              <a:rPr lang="ru-RU" sz="3600" dirty="0"/>
              <a:t>в ЕГЭ по химии 2018 года нужно</a:t>
            </a:r>
            <a:r>
              <a:rPr lang="ru-RU" sz="3600" dirty="0" smtClean="0"/>
              <a:t>:</a:t>
            </a:r>
            <a:endParaRPr lang="ru-RU" sz="3600" dirty="0"/>
          </a:p>
          <a:p>
            <a:pPr marL="514350" indent="-514350">
              <a:buFont typeface="+mj-lt"/>
              <a:buAutoNum type="alphaLcParenR"/>
            </a:pPr>
            <a:r>
              <a:rPr lang="ru-RU" sz="3600" dirty="0"/>
              <a:t>Безошибочно определять какое соединение перед вами находится (оксид, кислота, основание, соль);</a:t>
            </a:r>
          </a:p>
          <a:p>
            <a:pPr marL="514350" indent="-514350">
              <a:buFont typeface="+mj-lt"/>
              <a:buAutoNum type="alphaLcParenR"/>
            </a:pPr>
            <a:r>
              <a:rPr lang="ru-RU" sz="3600" dirty="0"/>
              <a:t>Знать классификацию всех неорганических соединений (оксиды несолеобразующие и солеобразующие (основные, амфотерные и кислые) и др.);</a:t>
            </a:r>
          </a:p>
          <a:p>
            <a:pPr marL="514350" indent="-514350">
              <a:buFont typeface="+mj-lt"/>
              <a:buAutoNum type="alphaLcParenR"/>
            </a:pPr>
            <a:r>
              <a:rPr lang="ru-RU" sz="3600" dirty="0"/>
              <a:t>Знать основные принципы межклассового взаимодействия (кислота не будет реагировать с кислым оксидом и т.д.); </a:t>
            </a:r>
            <a:endParaRPr lang="ru-RU" sz="3600" dirty="0" smtClean="0"/>
          </a:p>
          <a:p>
            <a:r>
              <a:rPr lang="ru-RU" sz="3600" dirty="0"/>
              <a:t>Чтобы посмотреть ответы, </a:t>
            </a:r>
            <a:r>
              <a:rPr lang="ru-RU" sz="3600" dirty="0" smtClean="0"/>
              <a:t>нажмите левой </a:t>
            </a:r>
            <a:r>
              <a:rPr lang="ru-RU" sz="3600" dirty="0"/>
              <a:t>кнопкой мыши на </a:t>
            </a:r>
            <a:r>
              <a:rPr lang="ru-RU" sz="3600" dirty="0" smtClean="0"/>
              <a:t>слайд.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22957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1"/>
            <a:ext cx="8640960" cy="15841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/>
              <a:t>1. В </a:t>
            </a:r>
            <a:r>
              <a:rPr lang="ru-RU" sz="2000" b="1" dirty="0"/>
              <a:t>пробирку с раствором соли Х добавили несколько капель раствора вещества Y. В результате реакции наблюдали выделение бесцветного </a:t>
            </a:r>
            <a:r>
              <a:rPr lang="ru-RU" sz="2000" b="1" dirty="0" smtClean="0"/>
              <a:t>газа. Из </a:t>
            </a:r>
            <a:r>
              <a:rPr lang="ru-RU" sz="2000" b="1" dirty="0"/>
              <a:t>предложенного перечня выберите вещества X и Y, которые могут вступать в описанную реакцию.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1844824"/>
            <a:ext cx="8640960" cy="46085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/>
              <a:t>1) </a:t>
            </a:r>
            <a:r>
              <a:rPr lang="ru-RU" sz="2400" b="1" dirty="0" smtClean="0"/>
              <a:t>KOH</a:t>
            </a:r>
            <a:endParaRPr lang="ru-RU" sz="2400" b="1" dirty="0"/>
          </a:p>
          <a:p>
            <a:r>
              <a:rPr lang="ru-RU" sz="2400" b="1" dirty="0"/>
              <a:t>2) </a:t>
            </a:r>
            <a:r>
              <a:rPr lang="ru-RU" sz="2400" b="1" dirty="0" err="1" smtClean="0"/>
              <a:t>HCl</a:t>
            </a:r>
            <a:endParaRPr lang="ru-RU" sz="2400" b="1" dirty="0"/>
          </a:p>
          <a:p>
            <a:r>
              <a:rPr lang="ru-RU" sz="2400" b="1" dirty="0"/>
              <a:t>3) </a:t>
            </a:r>
            <a:r>
              <a:rPr lang="ru-RU" sz="2400" b="1" dirty="0" err="1" smtClean="0"/>
              <a:t>Cu</a:t>
            </a:r>
            <a:r>
              <a:rPr lang="ru-RU" sz="2400" b="1" dirty="0" smtClean="0"/>
              <a:t>(NO</a:t>
            </a:r>
            <a:r>
              <a:rPr lang="ru-RU" sz="1600" b="1" dirty="0" smtClean="0"/>
              <a:t>3</a:t>
            </a:r>
            <a:r>
              <a:rPr lang="ru-RU" sz="2400" b="1" dirty="0" smtClean="0"/>
              <a:t>)</a:t>
            </a:r>
            <a:r>
              <a:rPr lang="ru-RU" sz="1600" b="1" dirty="0" smtClean="0"/>
              <a:t>2</a:t>
            </a:r>
            <a:endParaRPr lang="ru-RU" sz="1600" b="1" dirty="0"/>
          </a:p>
          <a:p>
            <a:r>
              <a:rPr lang="ru-RU" sz="2400" b="1" dirty="0"/>
              <a:t>4) </a:t>
            </a:r>
            <a:r>
              <a:rPr lang="ru-RU" sz="2400" b="1" dirty="0" smtClean="0"/>
              <a:t>K</a:t>
            </a:r>
            <a:r>
              <a:rPr lang="ru-RU" sz="1600" b="1" dirty="0" smtClean="0"/>
              <a:t>2</a:t>
            </a:r>
            <a:r>
              <a:rPr lang="ru-RU" sz="2400" b="1" dirty="0" smtClean="0"/>
              <a:t>SO</a:t>
            </a:r>
            <a:r>
              <a:rPr lang="ru-RU" sz="1600" b="1" dirty="0" smtClean="0"/>
              <a:t>3</a:t>
            </a:r>
            <a:endParaRPr lang="ru-RU" sz="1600" b="1" dirty="0"/>
          </a:p>
          <a:p>
            <a:r>
              <a:rPr lang="ru-RU" sz="2400" b="1" dirty="0"/>
              <a:t>5) </a:t>
            </a:r>
            <a:r>
              <a:rPr lang="ru-RU" sz="2400" b="1" dirty="0" smtClean="0"/>
              <a:t>Na</a:t>
            </a:r>
            <a:r>
              <a:rPr lang="ru-RU" sz="1600" b="1" dirty="0" smtClean="0"/>
              <a:t>2</a:t>
            </a:r>
            <a:r>
              <a:rPr lang="ru-RU" sz="2400" b="1" dirty="0" smtClean="0"/>
              <a:t>SiO</a:t>
            </a:r>
            <a:r>
              <a:rPr lang="ru-RU" sz="1600" b="1" dirty="0" smtClean="0"/>
              <a:t>3</a:t>
            </a:r>
            <a:endParaRPr lang="ru-RU" sz="1600" b="1" dirty="0"/>
          </a:p>
          <a:p>
            <a:endParaRPr lang="ru-RU" sz="2400" b="1" dirty="0"/>
          </a:p>
          <a:p>
            <a:r>
              <a:rPr lang="ru-RU" sz="2400" b="1" dirty="0"/>
              <a:t>Запишите в ответ цифры, расположив их в порядке, соответствующем буквам: </a:t>
            </a:r>
          </a:p>
          <a:p>
            <a:endParaRPr lang="ru-RU" sz="2400" dirty="0"/>
          </a:p>
          <a:p>
            <a:endParaRPr lang="ru-RU" sz="2400" dirty="0"/>
          </a:p>
          <a:p>
            <a:r>
              <a:rPr lang="ru-RU" sz="2400" dirty="0"/>
              <a:t>	 </a:t>
            </a:r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70379"/>
            <a:ext cx="3386903" cy="1698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84037" y="5619810"/>
            <a:ext cx="648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4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339752" y="5619809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2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416484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172819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/>
              <a:t>2. В пробирку с раствором соли Х добавили несколько кусочков металла Y. В результате реакции наблюдали растворение кусочков металла Y и выделение другого </a:t>
            </a:r>
            <a:r>
              <a:rPr lang="ru-RU" sz="2000" b="1" dirty="0" smtClean="0"/>
              <a:t>металла.</a:t>
            </a:r>
            <a:endParaRPr lang="ru-RU" sz="2000" b="1" dirty="0"/>
          </a:p>
          <a:p>
            <a:pPr marL="0" indent="0">
              <a:buNone/>
            </a:pPr>
            <a:r>
              <a:rPr lang="ru-RU" sz="2000" b="1" dirty="0"/>
              <a:t>Из предложенного перечня выберите вещества X и Y, которые могут вступать в описанную реакцию</a:t>
            </a:r>
            <a:r>
              <a:rPr lang="ru-RU" sz="2000" b="1" dirty="0" smtClean="0"/>
              <a:t>.</a:t>
            </a:r>
            <a:endParaRPr lang="ru-RU" sz="2000" dirty="0"/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2204864"/>
            <a:ext cx="8640960" cy="443198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/>
              <a:t>1) </a:t>
            </a:r>
            <a:r>
              <a:rPr lang="en-US" sz="2400" b="1" dirty="0" smtClean="0"/>
              <a:t>Au</a:t>
            </a:r>
            <a:endParaRPr lang="ru-RU" sz="2400" b="1" dirty="0"/>
          </a:p>
          <a:p>
            <a:r>
              <a:rPr lang="ru-RU" sz="2400" b="1" dirty="0"/>
              <a:t>2) </a:t>
            </a:r>
            <a:r>
              <a:rPr lang="en-US" sz="2400" b="1" dirty="0" err="1" smtClean="0"/>
              <a:t>KCl</a:t>
            </a:r>
            <a:endParaRPr lang="ru-RU" sz="2400" b="1" dirty="0"/>
          </a:p>
          <a:p>
            <a:r>
              <a:rPr lang="ru-RU" sz="2400" b="1" dirty="0"/>
              <a:t>3) </a:t>
            </a:r>
            <a:r>
              <a:rPr lang="en-US" sz="2400" b="1" dirty="0" smtClean="0"/>
              <a:t>AgNO</a:t>
            </a:r>
            <a:r>
              <a:rPr lang="en-US" sz="1600" b="1" dirty="0" smtClean="0"/>
              <a:t>3</a:t>
            </a:r>
            <a:endParaRPr lang="ru-RU" sz="1600" b="1" dirty="0"/>
          </a:p>
          <a:p>
            <a:r>
              <a:rPr lang="ru-RU" sz="2400" b="1" dirty="0"/>
              <a:t>4) </a:t>
            </a:r>
            <a:r>
              <a:rPr lang="en-US" sz="2400" b="1" dirty="0" smtClean="0"/>
              <a:t>Fe</a:t>
            </a:r>
            <a:endParaRPr lang="ru-RU" sz="2400" b="1" dirty="0"/>
          </a:p>
          <a:p>
            <a:r>
              <a:rPr lang="ru-RU" sz="2400" b="1" dirty="0"/>
              <a:t>5) </a:t>
            </a:r>
            <a:r>
              <a:rPr lang="en-US" sz="2400" b="1" dirty="0" err="1" smtClean="0"/>
              <a:t>NaOH</a:t>
            </a:r>
            <a:endParaRPr lang="ru-RU" sz="2400" b="1" dirty="0"/>
          </a:p>
          <a:p>
            <a:r>
              <a:rPr lang="ru-RU" sz="2400" b="1" dirty="0" smtClean="0"/>
              <a:t> </a:t>
            </a:r>
            <a:endParaRPr lang="ru-RU" sz="2400" b="1" dirty="0"/>
          </a:p>
          <a:p>
            <a:r>
              <a:rPr lang="ru-RU" sz="2400" b="1" dirty="0"/>
              <a:t>Запишите в ответ цифры, расположив их в порядке, соответствующем буквам: 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	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63" y="5162014"/>
            <a:ext cx="3013281" cy="1507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99607" y="5915686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069272" y="5915685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4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8994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640960" cy="15841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3</a:t>
            </a:r>
            <a:r>
              <a:rPr lang="ru-RU" sz="2000" b="1" dirty="0"/>
              <a:t>. В пробирку с раствором соли серной кислоты Х добавили раствор соли Y. В результате реакции наблюдали выпадение осадка</a:t>
            </a:r>
            <a:r>
              <a:rPr lang="ru-RU" sz="2000" b="1" dirty="0" smtClean="0"/>
              <a:t>.</a:t>
            </a:r>
            <a:endParaRPr lang="ru-RU" sz="2000" b="1" dirty="0"/>
          </a:p>
          <a:p>
            <a:pPr marL="0" indent="0">
              <a:buNone/>
            </a:pPr>
            <a:r>
              <a:rPr lang="ru-RU" sz="2000" b="1" dirty="0"/>
              <a:t>Из предложенного перечня выберите вещества X и Y, которые могут вступать в описанную реакцию.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2103939"/>
            <a:ext cx="8568952" cy="47089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/>
              <a:t>1) </a:t>
            </a:r>
            <a:r>
              <a:rPr lang="en-US" sz="2400" b="1" dirty="0" smtClean="0"/>
              <a:t>K</a:t>
            </a:r>
            <a:r>
              <a:rPr lang="en-US" sz="1600" b="1" dirty="0" smtClean="0"/>
              <a:t>3</a:t>
            </a:r>
            <a:r>
              <a:rPr lang="en-US" sz="2400" b="1" dirty="0" smtClean="0"/>
              <a:t>PO</a:t>
            </a:r>
            <a:r>
              <a:rPr lang="en-US" sz="1600" b="1" dirty="0" smtClean="0"/>
              <a:t>4</a:t>
            </a:r>
            <a:endParaRPr lang="ru-RU" sz="1600" b="1" dirty="0"/>
          </a:p>
          <a:p>
            <a:r>
              <a:rPr lang="ru-RU" sz="2400" b="1" dirty="0"/>
              <a:t>2) </a:t>
            </a:r>
            <a:r>
              <a:rPr lang="en-US" sz="2400" b="1" dirty="0" err="1" smtClean="0"/>
              <a:t>HBr</a:t>
            </a:r>
            <a:endParaRPr lang="ru-RU" sz="2400" b="1" dirty="0"/>
          </a:p>
          <a:p>
            <a:r>
              <a:rPr lang="ru-RU" sz="2400" b="1" dirty="0"/>
              <a:t>3) </a:t>
            </a:r>
            <a:r>
              <a:rPr lang="en-US" sz="2400" b="1" dirty="0" smtClean="0"/>
              <a:t>SrSO</a:t>
            </a:r>
            <a:r>
              <a:rPr lang="en-US" sz="1600" b="1" dirty="0" smtClean="0"/>
              <a:t>4</a:t>
            </a:r>
            <a:endParaRPr lang="ru-RU" sz="1600" b="1" dirty="0"/>
          </a:p>
          <a:p>
            <a:r>
              <a:rPr lang="ru-RU" sz="2400" b="1" dirty="0"/>
              <a:t>4) </a:t>
            </a:r>
            <a:r>
              <a:rPr lang="en-US" sz="2400" b="1" dirty="0" smtClean="0"/>
              <a:t>(NH</a:t>
            </a:r>
            <a:r>
              <a:rPr lang="en-US" sz="1600" b="1" dirty="0" smtClean="0"/>
              <a:t>4</a:t>
            </a:r>
            <a:r>
              <a:rPr lang="en-US" sz="2400" b="1" dirty="0" smtClean="0"/>
              <a:t>)</a:t>
            </a:r>
            <a:r>
              <a:rPr lang="en-US" sz="1600" b="1" dirty="0" smtClean="0"/>
              <a:t>2</a:t>
            </a:r>
            <a:r>
              <a:rPr lang="en-US" sz="2400" b="1" dirty="0" smtClean="0"/>
              <a:t>SO</a:t>
            </a:r>
            <a:r>
              <a:rPr lang="en-US" sz="1600" b="1" dirty="0" smtClean="0"/>
              <a:t>4</a:t>
            </a:r>
            <a:endParaRPr lang="ru-RU" sz="1600" b="1" dirty="0"/>
          </a:p>
          <a:p>
            <a:r>
              <a:rPr lang="ru-RU" sz="2400" b="1" dirty="0"/>
              <a:t>5) </a:t>
            </a:r>
            <a:r>
              <a:rPr lang="en-US" sz="2400" b="1" dirty="0" smtClean="0"/>
              <a:t>ZnSO</a:t>
            </a:r>
            <a:r>
              <a:rPr lang="en-US" sz="1600" b="1" dirty="0" smtClean="0"/>
              <a:t>4</a:t>
            </a:r>
            <a:endParaRPr lang="ru-RU" sz="1600" b="1" dirty="0"/>
          </a:p>
          <a:p>
            <a:endParaRPr lang="ru-RU" sz="2400" b="1" dirty="0"/>
          </a:p>
          <a:p>
            <a:r>
              <a:rPr lang="ru-RU" sz="2400" b="1" dirty="0"/>
              <a:t>Запишите в ответ цифры, расположив их в порядке, соответствующем буквам: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189800"/>
            <a:ext cx="3011487" cy="150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54697" y="5943069"/>
            <a:ext cx="553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5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006536" y="5910461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233786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16561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4.</a:t>
            </a:r>
            <a:r>
              <a:rPr lang="ru-RU" sz="2000" b="1" dirty="0"/>
              <a:t> В пробирку с раствором кислоты Х добавили раствор Y. В результате реакции наблюдали выпадение осадка</a:t>
            </a:r>
            <a:r>
              <a:rPr lang="ru-RU" sz="2000" b="1" dirty="0" smtClean="0"/>
              <a:t>.</a:t>
            </a:r>
            <a:endParaRPr lang="ru-RU" sz="2000" b="1" dirty="0"/>
          </a:p>
          <a:p>
            <a:pPr marL="0" indent="0">
              <a:buNone/>
            </a:pPr>
            <a:r>
              <a:rPr lang="ru-RU" sz="2000" b="1" dirty="0"/>
              <a:t>Из предложенного перечня выберите вещества X и Y, которые могут вступать в описанную реакцию.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2204864"/>
            <a:ext cx="8784976" cy="45243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1</a:t>
            </a:r>
            <a:r>
              <a:rPr lang="ru-RU" sz="2400" b="1" dirty="0"/>
              <a:t>) </a:t>
            </a:r>
            <a:r>
              <a:rPr lang="en-US" sz="2400" b="1" dirty="0" smtClean="0"/>
              <a:t>CH</a:t>
            </a:r>
            <a:r>
              <a:rPr lang="en-US" sz="1600" b="1" dirty="0" smtClean="0"/>
              <a:t>3</a:t>
            </a:r>
            <a:r>
              <a:rPr lang="en-US" sz="2400" b="1" dirty="0" smtClean="0"/>
              <a:t>COOH</a:t>
            </a:r>
            <a:endParaRPr lang="ru-RU" sz="2400" b="1" dirty="0"/>
          </a:p>
          <a:p>
            <a:r>
              <a:rPr lang="ru-RU" sz="2400" b="1" dirty="0"/>
              <a:t>2) </a:t>
            </a:r>
            <a:r>
              <a:rPr lang="en-US" sz="2400" b="1" dirty="0" smtClean="0"/>
              <a:t>ZnCl</a:t>
            </a:r>
            <a:r>
              <a:rPr lang="en-US" sz="1600" b="1" dirty="0" smtClean="0"/>
              <a:t>2</a:t>
            </a:r>
            <a:endParaRPr lang="ru-RU" sz="1600" b="1" dirty="0" smtClean="0"/>
          </a:p>
          <a:p>
            <a:r>
              <a:rPr lang="ru-RU" sz="2400" b="1" dirty="0" smtClean="0"/>
              <a:t>3) </a:t>
            </a:r>
            <a:r>
              <a:rPr lang="en-US" sz="2400" b="1" dirty="0" err="1" smtClean="0"/>
              <a:t>HBr</a:t>
            </a:r>
            <a:endParaRPr lang="ru-RU" sz="2400" b="1" dirty="0" smtClean="0"/>
          </a:p>
          <a:p>
            <a:r>
              <a:rPr lang="ru-RU" sz="2400" b="1" dirty="0" smtClean="0"/>
              <a:t>4</a:t>
            </a:r>
            <a:r>
              <a:rPr lang="ru-RU" sz="2400" b="1" dirty="0"/>
              <a:t>) </a:t>
            </a:r>
            <a:r>
              <a:rPr lang="en-US" sz="2400" b="1" dirty="0" smtClean="0"/>
              <a:t>AgNO</a:t>
            </a:r>
            <a:r>
              <a:rPr lang="en-US" sz="1600" b="1" dirty="0" smtClean="0"/>
              <a:t>3</a:t>
            </a:r>
            <a:endParaRPr lang="ru-RU" sz="1600" b="1" dirty="0"/>
          </a:p>
          <a:p>
            <a:r>
              <a:rPr lang="ru-RU" sz="2400" b="1" dirty="0"/>
              <a:t>5) </a:t>
            </a:r>
            <a:r>
              <a:rPr lang="en-US" sz="2400" b="1" dirty="0" smtClean="0"/>
              <a:t>Ba(NO</a:t>
            </a:r>
            <a:r>
              <a:rPr lang="en-US" sz="1600" b="1" dirty="0" smtClean="0"/>
              <a:t>3</a:t>
            </a:r>
            <a:r>
              <a:rPr lang="en-US" sz="2400" b="1" dirty="0" smtClean="0"/>
              <a:t>)</a:t>
            </a:r>
            <a:r>
              <a:rPr lang="en-US" sz="1600" b="1" dirty="0" smtClean="0"/>
              <a:t>2</a:t>
            </a:r>
            <a:endParaRPr lang="ru-RU" sz="1600" b="1" dirty="0"/>
          </a:p>
          <a:p>
            <a:endParaRPr lang="ru-RU" sz="2400" b="1" dirty="0"/>
          </a:p>
          <a:p>
            <a:r>
              <a:rPr lang="ru-RU" sz="2400" b="1" dirty="0"/>
              <a:t>Запишите в ответ цифры, расположив их в порядке, соответствующем буквам: </a:t>
            </a:r>
          </a:p>
          <a:p>
            <a:endParaRPr lang="ru-RU" sz="2400" b="1" dirty="0"/>
          </a:p>
          <a:p>
            <a:endParaRPr lang="en-US" sz="2400" dirty="0" smtClean="0"/>
          </a:p>
          <a:p>
            <a:endParaRPr lang="ru-RU" sz="2400" dirty="0"/>
          </a:p>
          <a:p>
            <a:endParaRPr lang="ru-RU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80" y="5222641"/>
            <a:ext cx="3011487" cy="150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32855" y="5975909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95736" y="5975910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4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944562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640960" cy="15841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5. </a:t>
            </a:r>
            <a:r>
              <a:rPr lang="ru-RU" sz="2000" b="1" dirty="0"/>
              <a:t>В пробирку с раствором галогенида Х добавили раствор Y. В результате реакции наблюдали выпадение осадка</a:t>
            </a:r>
            <a:r>
              <a:rPr lang="ru-RU" sz="2000" b="1" dirty="0" smtClean="0"/>
              <a:t>.</a:t>
            </a:r>
            <a:endParaRPr lang="ru-RU" sz="2000" b="1" dirty="0"/>
          </a:p>
          <a:p>
            <a:pPr marL="0" indent="0">
              <a:buNone/>
            </a:pPr>
            <a:r>
              <a:rPr lang="ru-RU" sz="2000" b="1" dirty="0"/>
              <a:t>Из предложенного перечня выберите вещества X и Y, которые могут вступать в описанную реакцию</a:t>
            </a:r>
            <a:r>
              <a:rPr lang="ru-RU" sz="2000" b="1" dirty="0" smtClean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2111792"/>
            <a:ext cx="8640960" cy="443198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/>
              <a:t>1) </a:t>
            </a:r>
            <a:r>
              <a:rPr lang="en-US" sz="2400" b="1" dirty="0" smtClean="0"/>
              <a:t>BaCl</a:t>
            </a:r>
            <a:r>
              <a:rPr lang="en-US" sz="1600" b="1" dirty="0" smtClean="0"/>
              <a:t>2</a:t>
            </a:r>
            <a:endParaRPr lang="ru-RU" sz="1600" b="1" dirty="0"/>
          </a:p>
          <a:p>
            <a:r>
              <a:rPr lang="ru-RU" sz="2400" b="1" dirty="0"/>
              <a:t>2) </a:t>
            </a:r>
            <a:r>
              <a:rPr lang="en-US" sz="2400" b="1" dirty="0" smtClean="0"/>
              <a:t>Na</a:t>
            </a:r>
            <a:r>
              <a:rPr lang="en-US" sz="1600" b="1" dirty="0" smtClean="0"/>
              <a:t>3</a:t>
            </a:r>
            <a:r>
              <a:rPr lang="en-US" sz="2400" b="1" dirty="0" smtClean="0"/>
              <a:t>PO</a:t>
            </a:r>
            <a:r>
              <a:rPr lang="en-US" sz="1600" b="1" dirty="0" smtClean="0"/>
              <a:t>4</a:t>
            </a:r>
            <a:endParaRPr lang="ru-RU" sz="1600" b="1" dirty="0"/>
          </a:p>
          <a:p>
            <a:r>
              <a:rPr lang="ru-RU" sz="2400" b="1" dirty="0"/>
              <a:t>3) </a:t>
            </a:r>
            <a:r>
              <a:rPr lang="en-US" sz="2400" b="1" dirty="0" err="1" smtClean="0"/>
              <a:t>NaCL</a:t>
            </a:r>
            <a:endParaRPr lang="ru-RU" sz="2400" b="1" dirty="0"/>
          </a:p>
          <a:p>
            <a:r>
              <a:rPr lang="ru-RU" sz="2400" b="1" dirty="0" smtClean="0"/>
              <a:t>4)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KBr</a:t>
            </a:r>
            <a:endParaRPr lang="ru-RU" sz="2400" b="1" dirty="0"/>
          </a:p>
          <a:p>
            <a:r>
              <a:rPr lang="ru-RU" sz="2400" b="1" dirty="0"/>
              <a:t>5) </a:t>
            </a:r>
            <a:r>
              <a:rPr lang="en-US" sz="2400" b="1" dirty="0" smtClean="0"/>
              <a:t>NH</a:t>
            </a:r>
            <a:r>
              <a:rPr lang="en-US" sz="1600" b="1" dirty="0" smtClean="0"/>
              <a:t>4</a:t>
            </a:r>
            <a:r>
              <a:rPr lang="en-US" sz="2400" b="1" dirty="0" smtClean="0"/>
              <a:t>NO</a:t>
            </a:r>
            <a:r>
              <a:rPr lang="en-US" sz="1600" b="1" dirty="0" smtClean="0"/>
              <a:t>3</a:t>
            </a:r>
            <a:endParaRPr lang="ru-RU" sz="1600" b="1" dirty="0"/>
          </a:p>
          <a:p>
            <a:endParaRPr lang="ru-RU" sz="2400" b="1" dirty="0"/>
          </a:p>
          <a:p>
            <a:r>
              <a:rPr lang="ru-RU" sz="2400" b="1" dirty="0"/>
              <a:t>Запишите в ответ цифры, расположив их в порядке, соответствующем буквам: </a:t>
            </a:r>
          </a:p>
          <a:p>
            <a:endParaRPr lang="ru-RU" dirty="0"/>
          </a:p>
          <a:p>
            <a:endParaRPr lang="en-US" dirty="0" smtClean="0"/>
          </a:p>
          <a:p>
            <a:endParaRPr lang="en-US" dirty="0"/>
          </a:p>
          <a:p>
            <a:endParaRPr lang="ru-RU" dirty="0"/>
          </a:p>
          <a:p>
            <a:r>
              <a:rPr lang="ru-RU" dirty="0"/>
              <a:t>	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104" y="5057805"/>
            <a:ext cx="3011487" cy="150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19175" y="5811074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051720" y="5811074"/>
            <a:ext cx="9129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2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677053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496944" cy="15121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6. </a:t>
            </a:r>
            <a:r>
              <a:rPr lang="ru-RU" sz="2000" b="1" dirty="0"/>
              <a:t>В пробирку с нерастворимым соединением Х добавили раствор Y. В результате реакции наблюдали растворение осадка</a:t>
            </a:r>
            <a:r>
              <a:rPr lang="ru-RU" sz="2000" b="1" dirty="0" smtClean="0"/>
              <a:t>.</a:t>
            </a:r>
            <a:endParaRPr lang="ru-RU" sz="2000" b="1" dirty="0"/>
          </a:p>
          <a:p>
            <a:pPr marL="0" indent="0">
              <a:buNone/>
            </a:pPr>
            <a:r>
              <a:rPr lang="ru-RU" sz="2000" b="1" dirty="0"/>
              <a:t>Из предложенного перечня выберите вещества X и Y, которые могут вступать в описанную реакцию</a:t>
            </a:r>
            <a:r>
              <a:rPr lang="ru-RU" sz="2000" b="1" dirty="0" smtClean="0"/>
              <a:t>.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1988840"/>
            <a:ext cx="8496944" cy="47089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/>
              <a:t>1) </a:t>
            </a:r>
            <a:r>
              <a:rPr lang="en-US" sz="2400" b="1" dirty="0" err="1" smtClean="0"/>
              <a:t>NaOH</a:t>
            </a:r>
            <a:endParaRPr lang="ru-RU" sz="2400" b="1" dirty="0"/>
          </a:p>
          <a:p>
            <a:r>
              <a:rPr lang="ru-RU" sz="2400" b="1" dirty="0"/>
              <a:t>2) </a:t>
            </a:r>
            <a:r>
              <a:rPr lang="en-US" sz="2400" b="1" dirty="0" smtClean="0"/>
              <a:t>Zn(OH)</a:t>
            </a:r>
            <a:r>
              <a:rPr lang="en-US" sz="1600" b="1" dirty="0" smtClean="0"/>
              <a:t>2</a:t>
            </a:r>
            <a:endParaRPr lang="ru-RU" sz="1600" b="1" dirty="0"/>
          </a:p>
          <a:p>
            <a:r>
              <a:rPr lang="ru-RU" sz="2400" b="1" dirty="0" smtClean="0"/>
              <a:t>3)</a:t>
            </a:r>
            <a:r>
              <a:rPr lang="en-US" sz="2400" b="1" dirty="0"/>
              <a:t> </a:t>
            </a:r>
            <a:r>
              <a:rPr lang="en-US" sz="2400" b="1" dirty="0" smtClean="0"/>
              <a:t>Mg(OH)</a:t>
            </a:r>
            <a:r>
              <a:rPr lang="en-US" sz="1600" b="1" dirty="0" smtClean="0"/>
              <a:t>2</a:t>
            </a:r>
            <a:r>
              <a:rPr lang="ru-RU" sz="2400" b="1" dirty="0" smtClean="0"/>
              <a:t> </a:t>
            </a:r>
            <a:endParaRPr lang="ru-RU" sz="2400" b="1" dirty="0"/>
          </a:p>
          <a:p>
            <a:r>
              <a:rPr lang="ru-RU" sz="2400" b="1" dirty="0"/>
              <a:t>4) </a:t>
            </a:r>
            <a:r>
              <a:rPr lang="en-US" sz="2400" b="1" dirty="0" smtClean="0"/>
              <a:t>BaCl</a:t>
            </a:r>
            <a:r>
              <a:rPr lang="en-US" sz="1600" b="1" dirty="0" smtClean="0"/>
              <a:t>2</a:t>
            </a:r>
            <a:endParaRPr lang="ru-RU" sz="1600" b="1" dirty="0"/>
          </a:p>
          <a:p>
            <a:r>
              <a:rPr lang="ru-RU" sz="2400" b="1" dirty="0"/>
              <a:t>5) </a:t>
            </a:r>
            <a:r>
              <a:rPr lang="en-US" sz="2400" b="1" dirty="0" smtClean="0"/>
              <a:t>NH</a:t>
            </a:r>
            <a:r>
              <a:rPr lang="en-US" sz="1600" b="1" dirty="0" smtClean="0"/>
              <a:t>4</a:t>
            </a:r>
            <a:r>
              <a:rPr lang="en-US" sz="2400" b="1" dirty="0" smtClean="0"/>
              <a:t>NO</a:t>
            </a:r>
            <a:r>
              <a:rPr lang="en-US" sz="1600" b="1" dirty="0" smtClean="0"/>
              <a:t>3</a:t>
            </a:r>
            <a:endParaRPr lang="ru-RU" sz="1600" b="1" dirty="0"/>
          </a:p>
          <a:p>
            <a:endParaRPr lang="ru-RU" sz="2400" b="1" dirty="0"/>
          </a:p>
          <a:p>
            <a:r>
              <a:rPr lang="ru-RU" sz="2400" b="1" dirty="0"/>
              <a:t>Запишите в ответ цифры, расположив их в порядке, соответствующем буквам: </a:t>
            </a:r>
          </a:p>
          <a:p>
            <a:endParaRPr lang="en-US" sz="2400" b="1" dirty="0" smtClean="0"/>
          </a:p>
          <a:p>
            <a:endParaRPr lang="ru-RU" sz="2400" b="1" dirty="0"/>
          </a:p>
          <a:p>
            <a:endParaRPr lang="ru-RU" sz="2400" b="1" dirty="0"/>
          </a:p>
          <a:p>
            <a:endParaRPr lang="ru-RU" dirty="0"/>
          </a:p>
          <a:p>
            <a:r>
              <a:rPr lang="ru-RU" dirty="0"/>
              <a:t> 	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12" y="5013176"/>
            <a:ext cx="3011487" cy="150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54043" y="5766445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2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314888" y="5766445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305901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5|3.7|4.8|1.1|2|3.6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1103</Words>
  <Application>Microsoft Office PowerPoint</Application>
  <PresentationFormat>Экран (4:3)</PresentationFormat>
  <Paragraphs>227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Тема: «Свойства оснований, амфотерных гидроксидов, кислот и солей.»</vt:lpstr>
      <vt:lpstr>Цели:</vt:lpstr>
      <vt:lpstr>Инструкция: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Использованные ресурсы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Светлана</cp:lastModifiedBy>
  <cp:revision>26</cp:revision>
  <dcterms:modified xsi:type="dcterms:W3CDTF">2018-03-11T16:28:16Z</dcterms:modified>
</cp:coreProperties>
</file>